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2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27.png" ContentType="image/png"/>
  <Override PartName="/ppt/media/image3.png" ContentType="image/png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move the slide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2000" spc="-1" strike="noStrike">
                <a:latin typeface="Arial"/>
              </a:rPr>
              <a:t>Click to edit the notes format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1400" spc="-1" strike="noStrike">
                <a:latin typeface="Times New Roman"/>
              </a:rPr>
              <a:t>&lt;header&gt;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pt-BR" sz="1400" spc="-1" strike="noStrike">
                <a:latin typeface="Times New Roman"/>
              </a:rPr>
              <a:t>&lt;date/time&gt;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&lt;footer&gt;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CE8AC1C2-9A92-48D7-9149-4A7CCBA56D25}" type="slidenum">
              <a:rPr b="0" lang="pt-BR" sz="1400" spc="-1" strike="noStrike">
                <a:latin typeface="Times New Roman"/>
              </a:rPr>
              <a:t>&lt;number&gt;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34" name="CustomShape 77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61" name="CustomShape 32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64" name="CustomShape 44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67" name="CustomShape 68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70" name="CustomShape 87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73" name="CustomShape 50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76" name="CustomShape 56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79" name="CustomShape 62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82" name="CustomShape 74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40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43" name="CustomShape 5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46" name="CustomShape 82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49" name="CustomShape 14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52" name="CustomShape 24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55" name="CustomShape 38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58" name="CustomShape 26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150000"/>
            <a:ext cx="9714960" cy="12549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14960" cy="12549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7560000" y="6840000"/>
            <a:ext cx="2514960" cy="5349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3"/>
          <p:cNvSpPr/>
          <p:nvPr/>
        </p:nvSpPr>
        <p:spPr>
          <a:xfrm>
            <a:off x="900000" y="6840000"/>
            <a:ext cx="6474960" cy="53496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4"/>
          <p:cNvSpPr/>
          <p:nvPr/>
        </p:nvSpPr>
        <p:spPr>
          <a:xfrm>
            <a:off x="180000" y="6840000"/>
            <a:ext cx="534960" cy="53496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gustavo.hochuli@pucpr.br" TargetMode="External"/><Relationship Id="rId2" Type="http://schemas.openxmlformats.org/officeDocument/2006/relationships/hyperlink" Target="mailto:aghochuli@ppgia.pucpr.br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hyperlink" Target="https://github.com/andrehochuli/teaching/blob/main/ComputerVision/Lecture%2011%20-%20Image%20Segmentation/Lecture_11_Real_time_YOLOv4_Object_Detection_on_Webcam_in_Google_Colab_%7C_Images_and_Video.ipynb" TargetMode="External"/><Relationship Id="rId3" Type="http://schemas.openxmlformats.org/officeDocument/2006/relationships/hyperlink" Target="https://github.com/Asadullah-Dal17/yolov4-opencv-python" TargetMode="External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hyperlink" Target="https://github.com/andrehochuli/teaching/blob/main/ComputerVision/Lecture%2011%20-%20Image%20Segmentation/Lecture_11_Image_Segmentation_UNET.ipynb" TargetMode="External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75"/>
          <p:cNvSpPr/>
          <p:nvPr/>
        </p:nvSpPr>
        <p:spPr>
          <a:xfrm>
            <a:off x="360000" y="333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Lecture 11 – Image Segmentation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88" name="CustomShape 76"/>
          <p:cNvSpPr/>
          <p:nvPr/>
        </p:nvSpPr>
        <p:spPr>
          <a:xfrm>
            <a:off x="540000" y="4680000"/>
            <a:ext cx="9174960" cy="251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gustavo.hochuli@pucpr.br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2"/>
              </a:rPr>
              <a:t>aghochuli@ppgia.pucpr.br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27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60" name="CustomShape 28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1" name="CustomShape 29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62" name="CustomShape 30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63" name="Text Box 6"/>
          <p:cNvSpPr/>
          <p:nvPr/>
        </p:nvSpPr>
        <p:spPr>
          <a:xfrm>
            <a:off x="360000" y="1647720"/>
            <a:ext cx="8317080" cy="454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6475680" y="1087920"/>
            <a:ext cx="3238920" cy="1251000"/>
          </a:xfrm>
          <a:prstGeom prst="rect">
            <a:avLst/>
          </a:prstGeom>
          <a:ln w="0">
            <a:noFill/>
          </a:ln>
        </p:spPr>
      </p:pic>
      <p:sp>
        <p:nvSpPr>
          <p:cNvPr id="165" name=""/>
          <p:cNvSpPr/>
          <p:nvPr/>
        </p:nvSpPr>
        <p:spPr>
          <a:xfrm>
            <a:off x="7560000" y="1087920"/>
            <a:ext cx="974880" cy="125100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31"/>
          <p:cNvSpPr/>
          <p:nvPr/>
        </p:nvSpPr>
        <p:spPr>
          <a:xfrm>
            <a:off x="360000" y="18295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You Look Once (2015) </a:t>
            </a:r>
            <a:endParaRPr b="0" lang="pt-BR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Joseph Redmon / Ross Girshick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2"/>
          <a:stretch/>
        </p:blipFill>
        <p:spPr>
          <a:xfrm>
            <a:off x="698760" y="2992320"/>
            <a:ext cx="9020160" cy="3306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39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69" name="CustomShape 40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0" name="CustomShape 41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71" name="CustomShape 42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72" name="Text Box 8"/>
          <p:cNvSpPr/>
          <p:nvPr/>
        </p:nvSpPr>
        <p:spPr>
          <a:xfrm>
            <a:off x="360000" y="1647720"/>
            <a:ext cx="8317080" cy="454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6475680" y="1087920"/>
            <a:ext cx="3238920" cy="1251000"/>
          </a:xfrm>
          <a:prstGeom prst="rect">
            <a:avLst/>
          </a:prstGeom>
          <a:ln w="0">
            <a:noFill/>
          </a:ln>
        </p:spPr>
      </p:pic>
      <p:sp>
        <p:nvSpPr>
          <p:cNvPr id="174" name=""/>
          <p:cNvSpPr/>
          <p:nvPr/>
        </p:nvSpPr>
        <p:spPr>
          <a:xfrm>
            <a:off x="7560000" y="1087920"/>
            <a:ext cx="974880" cy="125100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43"/>
          <p:cNvSpPr/>
          <p:nvPr/>
        </p:nvSpPr>
        <p:spPr>
          <a:xfrm>
            <a:off x="360000" y="18295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2"/>
          <a:stretch/>
        </p:blipFill>
        <p:spPr>
          <a:xfrm>
            <a:off x="1658160" y="2295720"/>
            <a:ext cx="6856560" cy="4456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63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Let’s Code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78" name="CustomShape 64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9" name="CustomShape 65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80" name="CustomShape 66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81" name="Text Box 12"/>
          <p:cNvSpPr/>
          <p:nvPr/>
        </p:nvSpPr>
        <p:spPr>
          <a:xfrm>
            <a:off x="360000" y="1647720"/>
            <a:ext cx="8317080" cy="454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6475680" y="1087920"/>
            <a:ext cx="3238920" cy="1251000"/>
          </a:xfrm>
          <a:prstGeom prst="rect">
            <a:avLst/>
          </a:prstGeom>
          <a:ln w="0">
            <a:noFill/>
          </a:ln>
        </p:spPr>
      </p:pic>
      <p:sp>
        <p:nvSpPr>
          <p:cNvPr id="183" name=""/>
          <p:cNvSpPr/>
          <p:nvPr/>
        </p:nvSpPr>
        <p:spPr>
          <a:xfrm>
            <a:off x="7560000" y="1087920"/>
            <a:ext cx="974880" cy="125100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67"/>
          <p:cNvSpPr/>
          <p:nvPr/>
        </p:nvSpPr>
        <p:spPr>
          <a:xfrm>
            <a:off x="360000" y="18295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YOLO Inference</a:t>
            </a:r>
            <a:endParaRPr b="0" lang="pt-BR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COLAB </a:t>
            </a:r>
            <a:r>
              <a:rPr b="0" i="1" lang="en-US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2"/>
              </a:rPr>
              <a:t>[LINK]</a:t>
            </a:r>
            <a:endParaRPr b="0" lang="pt-BR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CPU (local)</a:t>
            </a:r>
            <a:endParaRPr b="0" lang="pt-BR" sz="20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3"/>
              </a:rPr>
              <a:t>https://github.com/Asadullah-Dal17/yolov4-opencv-python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83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Segmentation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86" name="CustomShape 84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7" name="CustomShape 85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88" name="CustomShape 86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89" name="Text Box 15"/>
          <p:cNvSpPr/>
          <p:nvPr/>
        </p:nvSpPr>
        <p:spPr>
          <a:xfrm>
            <a:off x="360000" y="1647720"/>
            <a:ext cx="8317080" cy="454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795240" y="2340000"/>
            <a:ext cx="8383680" cy="3238920"/>
          </a:xfrm>
          <a:prstGeom prst="rect">
            <a:avLst/>
          </a:prstGeom>
          <a:ln w="0">
            <a:noFill/>
          </a:ln>
        </p:spPr>
      </p:pic>
      <p:sp>
        <p:nvSpPr>
          <p:cNvPr id="191" name=""/>
          <p:cNvSpPr/>
          <p:nvPr/>
        </p:nvSpPr>
        <p:spPr>
          <a:xfrm>
            <a:off x="6305040" y="2348640"/>
            <a:ext cx="2873880" cy="323028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45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Segmentation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93" name="CustomShape 46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4" name="CustomShape 47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95" name="CustomShape 48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96" name="Text Box 9"/>
          <p:cNvSpPr/>
          <p:nvPr/>
        </p:nvSpPr>
        <p:spPr>
          <a:xfrm>
            <a:off x="360000" y="1647720"/>
            <a:ext cx="8317080" cy="454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6660000" y="1267920"/>
            <a:ext cx="3238920" cy="1251000"/>
          </a:xfrm>
          <a:prstGeom prst="rect">
            <a:avLst/>
          </a:prstGeom>
          <a:ln w="0">
            <a:noFill/>
          </a:ln>
        </p:spPr>
      </p:pic>
      <p:sp>
        <p:nvSpPr>
          <p:cNvPr id="198" name=""/>
          <p:cNvSpPr/>
          <p:nvPr/>
        </p:nvSpPr>
        <p:spPr>
          <a:xfrm>
            <a:off x="8820000" y="1267920"/>
            <a:ext cx="1074600" cy="125100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49"/>
          <p:cNvSpPr/>
          <p:nvPr/>
        </p:nvSpPr>
        <p:spPr>
          <a:xfrm>
            <a:off x="360000" y="18295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Classification at pixel level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2"/>
          <a:stretch/>
        </p:blipFill>
        <p:spPr>
          <a:xfrm>
            <a:off x="620640" y="3058920"/>
            <a:ext cx="3698280" cy="2880000"/>
          </a:xfrm>
          <a:prstGeom prst="rect">
            <a:avLst/>
          </a:prstGeom>
          <a:ln w="0">
            <a:noFill/>
          </a:ln>
        </p:spPr>
      </p:pic>
      <p:pic>
        <p:nvPicPr>
          <p:cNvPr id="201" name="" descr=""/>
          <p:cNvPicPr/>
          <p:nvPr/>
        </p:nvPicPr>
        <p:blipFill>
          <a:blip r:embed="rId3"/>
          <a:stretch/>
        </p:blipFill>
        <p:spPr>
          <a:xfrm>
            <a:off x="4549680" y="3045600"/>
            <a:ext cx="4989240" cy="289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5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Segmentation – Mask RCNN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03" name="CustomShape 5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4" name="CustomShape 5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05" name="CustomShape 54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06" name="Text Box 10"/>
          <p:cNvSpPr/>
          <p:nvPr/>
        </p:nvSpPr>
        <p:spPr>
          <a:xfrm>
            <a:off x="360000" y="1647720"/>
            <a:ext cx="8317080" cy="454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6660360" y="1267920"/>
            <a:ext cx="3238920" cy="1251000"/>
          </a:xfrm>
          <a:prstGeom prst="rect">
            <a:avLst/>
          </a:prstGeom>
          <a:ln w="0">
            <a:noFill/>
          </a:ln>
        </p:spPr>
      </p:pic>
      <p:sp>
        <p:nvSpPr>
          <p:cNvPr id="208" name=""/>
          <p:cNvSpPr/>
          <p:nvPr/>
        </p:nvSpPr>
        <p:spPr>
          <a:xfrm>
            <a:off x="8820000" y="1267920"/>
            <a:ext cx="1074600" cy="125100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55"/>
          <p:cNvSpPr/>
          <p:nvPr/>
        </p:nvSpPr>
        <p:spPr>
          <a:xfrm>
            <a:off x="360360" y="18295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Faster R-CNN with Binary Mask (2017) 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10" name="" descr=""/>
          <p:cNvPicPr/>
          <p:nvPr/>
        </p:nvPicPr>
        <p:blipFill>
          <a:blip r:embed="rId2"/>
          <a:stretch/>
        </p:blipFill>
        <p:spPr>
          <a:xfrm>
            <a:off x="1186560" y="2278440"/>
            <a:ext cx="7812360" cy="4380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57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Segmentation - UNET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12" name="CustomShape 58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3" name="CustomShape 59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14" name="CustomShape 60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15" name="Text Box 11"/>
          <p:cNvSpPr/>
          <p:nvPr/>
        </p:nvSpPr>
        <p:spPr>
          <a:xfrm>
            <a:off x="360000" y="1647720"/>
            <a:ext cx="8317080" cy="454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16" name="CustomShape 61"/>
          <p:cNvSpPr/>
          <p:nvPr/>
        </p:nvSpPr>
        <p:spPr>
          <a:xfrm>
            <a:off x="360000" y="18295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U-Net (Encoder and Decoder) 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17" name="" descr=""/>
          <p:cNvPicPr/>
          <p:nvPr/>
        </p:nvPicPr>
        <p:blipFill>
          <a:blip r:embed="rId1"/>
          <a:stretch/>
        </p:blipFill>
        <p:spPr>
          <a:xfrm>
            <a:off x="1800000" y="2471760"/>
            <a:ext cx="6599520" cy="4184280"/>
          </a:xfrm>
          <a:prstGeom prst="rect">
            <a:avLst/>
          </a:prstGeom>
          <a:ln w="0">
            <a:noFill/>
          </a:ln>
        </p:spPr>
      </p:pic>
      <p:sp>
        <p:nvSpPr>
          <p:cNvPr id="218" name=""/>
          <p:cNvSpPr/>
          <p:nvPr/>
        </p:nvSpPr>
        <p:spPr>
          <a:xfrm>
            <a:off x="1620000" y="2340000"/>
            <a:ext cx="3419280" cy="4316040"/>
          </a:xfrm>
          <a:prstGeom prst="rect">
            <a:avLst/>
          </a:prstGeom>
          <a:solidFill>
            <a:srgbClr val="ff0000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"/>
          <p:cNvSpPr/>
          <p:nvPr/>
        </p:nvSpPr>
        <p:spPr>
          <a:xfrm>
            <a:off x="5040000" y="2340000"/>
            <a:ext cx="3419280" cy="4316040"/>
          </a:xfrm>
          <a:prstGeom prst="rect">
            <a:avLst/>
          </a:prstGeom>
          <a:solidFill>
            <a:srgbClr val="2a6099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"/>
          <p:cNvSpPr/>
          <p:nvPr/>
        </p:nvSpPr>
        <p:spPr>
          <a:xfrm>
            <a:off x="1260000" y="4500000"/>
            <a:ext cx="899280" cy="179280"/>
          </a:xfrm>
          <a:prstGeom prst="rect">
            <a:avLst/>
          </a:prstGeom>
          <a:solidFill>
            <a:srgbClr val="ff0000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90000" bIns="90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DejaVu Sans"/>
              </a:rPr>
              <a:t>Encoder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221" name=""/>
          <p:cNvSpPr/>
          <p:nvPr/>
        </p:nvSpPr>
        <p:spPr>
          <a:xfrm>
            <a:off x="7920000" y="4500000"/>
            <a:ext cx="899280" cy="179280"/>
          </a:xfrm>
          <a:prstGeom prst="rect">
            <a:avLst/>
          </a:prstGeom>
          <a:solidFill>
            <a:srgbClr val="2a6099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90000" bIns="90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DejaVu Sans"/>
              </a:rPr>
              <a:t>Decoder</a:t>
            </a:r>
            <a:endParaRPr b="0" lang="pt-BR" sz="1200" spc="-1" strike="noStrike">
              <a:latin typeface="Arial"/>
            </a:endParaRPr>
          </a:p>
        </p:txBody>
      </p:sp>
      <p:pic>
        <p:nvPicPr>
          <p:cNvPr id="222" name="" descr=""/>
          <p:cNvPicPr/>
          <p:nvPr/>
        </p:nvPicPr>
        <p:blipFill>
          <a:blip r:embed="rId2"/>
          <a:stretch/>
        </p:blipFill>
        <p:spPr>
          <a:xfrm>
            <a:off x="6660720" y="1267920"/>
            <a:ext cx="3238920" cy="1251000"/>
          </a:xfrm>
          <a:prstGeom prst="rect">
            <a:avLst/>
          </a:prstGeom>
          <a:ln w="0">
            <a:noFill/>
          </a:ln>
        </p:spPr>
      </p:pic>
      <p:sp>
        <p:nvSpPr>
          <p:cNvPr id="223" name=""/>
          <p:cNvSpPr/>
          <p:nvPr/>
        </p:nvSpPr>
        <p:spPr>
          <a:xfrm>
            <a:off x="8820360" y="1267920"/>
            <a:ext cx="1074600" cy="125100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69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Let’s Code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25" name="CustomShape 70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6" name="CustomShape 71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27" name="CustomShape 72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28" name="Text Box 13"/>
          <p:cNvSpPr/>
          <p:nvPr/>
        </p:nvSpPr>
        <p:spPr>
          <a:xfrm>
            <a:off x="360000" y="1647720"/>
            <a:ext cx="8317080" cy="454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29" name="CustomShape 73"/>
          <p:cNvSpPr/>
          <p:nvPr/>
        </p:nvSpPr>
        <p:spPr>
          <a:xfrm>
            <a:off x="360000" y="18295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U-NET (Training and Inference)</a:t>
            </a:r>
            <a:endParaRPr b="0" lang="pt-BR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1"/>
              </a:rPr>
              <a:t>[LINK]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30" name="" descr=""/>
          <p:cNvPicPr/>
          <p:nvPr/>
        </p:nvPicPr>
        <p:blipFill>
          <a:blip r:embed="rId2"/>
          <a:stretch/>
        </p:blipFill>
        <p:spPr>
          <a:xfrm>
            <a:off x="6660360" y="1267920"/>
            <a:ext cx="3238920" cy="1251000"/>
          </a:xfrm>
          <a:prstGeom prst="rect">
            <a:avLst/>
          </a:prstGeom>
          <a:ln w="0">
            <a:noFill/>
          </a:ln>
        </p:spPr>
      </p:pic>
      <p:sp>
        <p:nvSpPr>
          <p:cNvPr id="231" name=""/>
          <p:cNvSpPr/>
          <p:nvPr/>
        </p:nvSpPr>
        <p:spPr>
          <a:xfrm>
            <a:off x="8820360" y="1267920"/>
            <a:ext cx="1074600" cy="125100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Topics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98000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Review of Lecture 10 – CNN Applications and Tricks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Classification vs Segmentation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Classification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Object Detection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Segmentation</a:t>
            </a: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Practice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2273400" y="4405320"/>
            <a:ext cx="6219360" cy="2104200"/>
          </a:xfrm>
          <a:prstGeom prst="rect">
            <a:avLst/>
          </a:prstGeom>
          <a:ln w="0">
            <a:noFill/>
          </a:ln>
        </p:spPr>
      </p:pic>
      <p:sp>
        <p:nvSpPr>
          <p:cNvPr id="94" name=""/>
          <p:cNvSpPr/>
          <p:nvPr/>
        </p:nvSpPr>
        <p:spPr>
          <a:xfrm>
            <a:off x="2273400" y="6221880"/>
            <a:ext cx="233640" cy="23364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"/>
          <p:cNvSpPr/>
          <p:nvPr/>
        </p:nvSpPr>
        <p:spPr>
          <a:xfrm>
            <a:off x="2741760" y="6222240"/>
            <a:ext cx="233640" cy="23364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"/>
          <p:cNvSpPr/>
          <p:nvPr/>
        </p:nvSpPr>
        <p:spPr>
          <a:xfrm>
            <a:off x="3174120" y="6222600"/>
            <a:ext cx="233640" cy="23364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"/>
          <p:cNvSpPr/>
          <p:nvPr/>
        </p:nvSpPr>
        <p:spPr>
          <a:xfrm>
            <a:off x="3983400" y="6257880"/>
            <a:ext cx="233640" cy="23364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"/>
          <p:cNvSpPr/>
          <p:nvPr/>
        </p:nvSpPr>
        <p:spPr>
          <a:xfrm>
            <a:off x="4343400" y="6239880"/>
            <a:ext cx="233640" cy="23364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"/>
          <p:cNvSpPr/>
          <p:nvPr/>
        </p:nvSpPr>
        <p:spPr>
          <a:xfrm>
            <a:off x="4775760" y="6240240"/>
            <a:ext cx="233640" cy="23364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"/>
          <p:cNvSpPr/>
          <p:nvPr/>
        </p:nvSpPr>
        <p:spPr>
          <a:xfrm>
            <a:off x="5568120" y="6240600"/>
            <a:ext cx="233640" cy="23364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"/>
          <p:cNvSpPr/>
          <p:nvPr/>
        </p:nvSpPr>
        <p:spPr>
          <a:xfrm>
            <a:off x="5964120" y="6240600"/>
            <a:ext cx="233640" cy="23364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"/>
          <p:cNvSpPr/>
          <p:nvPr/>
        </p:nvSpPr>
        <p:spPr>
          <a:xfrm>
            <a:off x="6360120" y="6240600"/>
            <a:ext cx="233640" cy="23364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Classification vs Segmentation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5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06" name="CustomShape 4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07" name="Text Box 3"/>
          <p:cNvSpPr/>
          <p:nvPr/>
        </p:nvSpPr>
        <p:spPr>
          <a:xfrm>
            <a:off x="360000" y="1647720"/>
            <a:ext cx="8317080" cy="454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795240" y="2340000"/>
            <a:ext cx="8383680" cy="323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8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Classification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10" name="CustomShape 9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11" name="CustomShape 10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12" name="CustomShape 11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13" name="Text Box 2"/>
          <p:cNvSpPr/>
          <p:nvPr/>
        </p:nvSpPr>
        <p:spPr>
          <a:xfrm>
            <a:off x="360000" y="1647720"/>
            <a:ext cx="8317080" cy="454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1260000" y="2707560"/>
            <a:ext cx="8098920" cy="3051360"/>
          </a:xfrm>
          <a:prstGeom prst="rect">
            <a:avLst/>
          </a:prstGeom>
          <a:ln w="0">
            <a:noFill/>
          </a:ln>
        </p:spPr>
      </p:pic>
      <p:pic>
        <p:nvPicPr>
          <p:cNvPr id="115" name="" descr=""/>
          <p:cNvPicPr/>
          <p:nvPr/>
        </p:nvPicPr>
        <p:blipFill>
          <a:blip r:embed="rId2"/>
          <a:stretch/>
        </p:blipFill>
        <p:spPr>
          <a:xfrm>
            <a:off x="7380000" y="825480"/>
            <a:ext cx="2334600" cy="901440"/>
          </a:xfrm>
          <a:prstGeom prst="rect">
            <a:avLst/>
          </a:prstGeom>
          <a:ln w="0">
            <a:noFill/>
          </a:ln>
        </p:spPr>
      </p:pic>
      <p:sp>
        <p:nvSpPr>
          <p:cNvPr id="116" name=""/>
          <p:cNvSpPr/>
          <p:nvPr/>
        </p:nvSpPr>
        <p:spPr>
          <a:xfrm>
            <a:off x="7380000" y="825480"/>
            <a:ext cx="794880" cy="90144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78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18" name="CustomShape 79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19" name="CustomShape 80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20" name="CustomShape 81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21" name="Text Box 14"/>
          <p:cNvSpPr/>
          <p:nvPr/>
        </p:nvSpPr>
        <p:spPr>
          <a:xfrm>
            <a:off x="360000" y="1647720"/>
            <a:ext cx="8317080" cy="454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795240" y="2340000"/>
            <a:ext cx="8383680" cy="3238920"/>
          </a:xfrm>
          <a:prstGeom prst="rect">
            <a:avLst/>
          </a:prstGeom>
          <a:ln w="0">
            <a:noFill/>
          </a:ln>
        </p:spPr>
      </p:pic>
      <p:sp>
        <p:nvSpPr>
          <p:cNvPr id="123" name=""/>
          <p:cNvSpPr/>
          <p:nvPr/>
        </p:nvSpPr>
        <p:spPr>
          <a:xfrm>
            <a:off x="3420000" y="2340000"/>
            <a:ext cx="2873880" cy="323028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6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25" name="CustomShape 7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26" name="CustomShape 12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27" name="CustomShape 13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28" name="Text Box 1"/>
          <p:cNvSpPr/>
          <p:nvPr/>
        </p:nvSpPr>
        <p:spPr>
          <a:xfrm>
            <a:off x="360000" y="1647720"/>
            <a:ext cx="8317080" cy="454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1"/>
          <a:srcRect l="0" t="15844" r="0" b="0"/>
          <a:stretch/>
        </p:blipFill>
        <p:spPr>
          <a:xfrm>
            <a:off x="2686320" y="2411280"/>
            <a:ext cx="5412600" cy="4091400"/>
          </a:xfrm>
          <a:prstGeom prst="rect">
            <a:avLst/>
          </a:prstGeom>
          <a:ln w="0">
            <a:noFill/>
          </a:ln>
        </p:spPr>
      </p:pic>
      <p:pic>
        <p:nvPicPr>
          <p:cNvPr id="130" name="" descr=""/>
          <p:cNvPicPr/>
          <p:nvPr/>
        </p:nvPicPr>
        <p:blipFill>
          <a:blip r:embed="rId2"/>
          <a:stretch/>
        </p:blipFill>
        <p:spPr>
          <a:xfrm>
            <a:off x="7380000" y="825480"/>
            <a:ext cx="2334600" cy="901440"/>
          </a:xfrm>
          <a:prstGeom prst="rect">
            <a:avLst/>
          </a:prstGeom>
          <a:ln w="0">
            <a:noFill/>
          </a:ln>
        </p:spPr>
      </p:pic>
      <p:sp>
        <p:nvSpPr>
          <p:cNvPr id="131" name=""/>
          <p:cNvSpPr/>
          <p:nvPr/>
        </p:nvSpPr>
        <p:spPr>
          <a:xfrm>
            <a:off x="8096040" y="825480"/>
            <a:ext cx="794880" cy="90144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20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RCNN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33" name="CustomShape 21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4" name="CustomShape 22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35" name="CustomShape 23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36" name="Text Box 5"/>
          <p:cNvSpPr/>
          <p:nvPr/>
        </p:nvSpPr>
        <p:spPr>
          <a:xfrm>
            <a:off x="360000" y="1647720"/>
            <a:ext cx="8317080" cy="454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37" name="" descr=""/>
          <p:cNvPicPr/>
          <p:nvPr/>
        </p:nvPicPr>
        <p:blipFill>
          <a:blip r:embed="rId1"/>
          <a:stretch/>
        </p:blipFill>
        <p:spPr>
          <a:xfrm>
            <a:off x="7380000" y="825480"/>
            <a:ext cx="2334600" cy="901440"/>
          </a:xfrm>
          <a:prstGeom prst="rect">
            <a:avLst/>
          </a:prstGeom>
          <a:ln w="0">
            <a:noFill/>
          </a:ln>
        </p:spPr>
      </p:pic>
      <p:sp>
        <p:nvSpPr>
          <p:cNvPr id="138" name=""/>
          <p:cNvSpPr/>
          <p:nvPr/>
        </p:nvSpPr>
        <p:spPr>
          <a:xfrm>
            <a:off x="8096040" y="825480"/>
            <a:ext cx="794880" cy="90144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15"/>
          <p:cNvSpPr/>
          <p:nvPr/>
        </p:nvSpPr>
        <p:spPr>
          <a:xfrm>
            <a:off x="360000" y="183600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Region Based Convolutional Neural Network (2014) - Ross Girshick</a:t>
            </a:r>
            <a:endParaRPr b="0" lang="pt-BR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Selective Search Algorithm (Region Proposal)</a:t>
            </a:r>
            <a:endParaRPr b="0" lang="pt-BR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CNN (Classification)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2"/>
          <a:stretch/>
        </p:blipFill>
        <p:spPr>
          <a:xfrm>
            <a:off x="1620000" y="3600000"/>
            <a:ext cx="7198920" cy="251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33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RCNN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42" name="CustomShape 34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3" name="CustomShape 35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44" name="CustomShape 36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45" name="Text Box 7"/>
          <p:cNvSpPr/>
          <p:nvPr/>
        </p:nvSpPr>
        <p:spPr>
          <a:xfrm>
            <a:off x="360000" y="1647720"/>
            <a:ext cx="8317080" cy="454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7380000" y="825480"/>
            <a:ext cx="2334600" cy="901440"/>
          </a:xfrm>
          <a:prstGeom prst="rect">
            <a:avLst/>
          </a:prstGeom>
          <a:ln w="0">
            <a:noFill/>
          </a:ln>
        </p:spPr>
      </p:pic>
      <p:sp>
        <p:nvSpPr>
          <p:cNvPr id="147" name=""/>
          <p:cNvSpPr/>
          <p:nvPr/>
        </p:nvSpPr>
        <p:spPr>
          <a:xfrm>
            <a:off x="8096040" y="825480"/>
            <a:ext cx="794880" cy="90144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37"/>
          <p:cNvSpPr/>
          <p:nvPr/>
        </p:nvSpPr>
        <p:spPr>
          <a:xfrm>
            <a:off x="360000" y="183600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Selective Search Algorithm (Region Proposal)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2"/>
          <a:stretch/>
        </p:blipFill>
        <p:spPr>
          <a:xfrm>
            <a:off x="1080000" y="2510280"/>
            <a:ext cx="7819200" cy="3608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6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RCNN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51" name="CustomShape 17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2" name="CustomShape 18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53" name="CustomShape 19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54" name="Text Box 4"/>
          <p:cNvSpPr/>
          <p:nvPr/>
        </p:nvSpPr>
        <p:spPr>
          <a:xfrm>
            <a:off x="360000" y="1647720"/>
            <a:ext cx="8317080" cy="454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6475680" y="1087920"/>
            <a:ext cx="3238920" cy="1251000"/>
          </a:xfrm>
          <a:prstGeom prst="rect">
            <a:avLst/>
          </a:prstGeom>
          <a:ln w="0">
            <a:noFill/>
          </a:ln>
        </p:spPr>
      </p:pic>
      <p:sp>
        <p:nvSpPr>
          <p:cNvPr id="156" name=""/>
          <p:cNvSpPr/>
          <p:nvPr/>
        </p:nvSpPr>
        <p:spPr>
          <a:xfrm>
            <a:off x="7560000" y="1087920"/>
            <a:ext cx="974880" cy="125100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57" name="" descr=""/>
          <p:cNvPicPr/>
          <p:nvPr/>
        </p:nvPicPr>
        <p:blipFill>
          <a:blip r:embed="rId2"/>
          <a:srcRect l="1367" t="7139" r="4494" b="9160"/>
          <a:stretch/>
        </p:blipFill>
        <p:spPr>
          <a:xfrm>
            <a:off x="1800000" y="3216960"/>
            <a:ext cx="7245360" cy="3621960"/>
          </a:xfrm>
          <a:prstGeom prst="rect">
            <a:avLst/>
          </a:prstGeom>
          <a:ln w="0">
            <a:noFill/>
          </a:ln>
        </p:spPr>
      </p:pic>
      <p:sp>
        <p:nvSpPr>
          <p:cNvPr id="158" name="CustomShape 25"/>
          <p:cNvSpPr/>
          <p:nvPr/>
        </p:nvSpPr>
        <p:spPr>
          <a:xfrm>
            <a:off x="360000" y="18295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R-CNN: Selective Search-&gt;CNN</a:t>
            </a: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Fast: End-to-end (Sel. Search-&gt;ROI Pooling→FC)</a:t>
            </a: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Faster: Region Proposal Network (RPN)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6639</TotalTime>
  <Application>LibreOffice/7.3.7.2$Linux_X86_64 LibreOffice_project/30$Build-2</Application>
  <AppVersion>15.0000</AppVersion>
  <Words>303</Words>
  <Paragraphs>131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2021-04-28T18:38:02Z</dcterms:created>
  <dc:creator/>
  <dc:description/>
  <dc:language>en-US</dc:language>
  <cp:lastModifiedBy/>
  <dcterms:modified xsi:type="dcterms:W3CDTF">2023-08-13T19:54:18Z</dcterms:modified>
  <cp:revision>157</cp:revision>
  <dc:subject/>
  <dc:title>Alizarin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14</vt:i4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14</vt:i4>
  </property>
</Properties>
</file>